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64" r:id="rId3"/>
    <p:sldId id="257" r:id="rId4"/>
    <p:sldId id="289" r:id="rId5"/>
    <p:sldId id="261" r:id="rId6"/>
    <p:sldId id="259" r:id="rId7"/>
    <p:sldId id="290" r:id="rId8"/>
    <p:sldId id="291" r:id="rId9"/>
    <p:sldId id="292" r:id="rId10"/>
    <p:sldId id="263" r:id="rId11"/>
    <p:sldId id="260" r:id="rId12"/>
    <p:sldId id="262" r:id="rId13"/>
    <p:sldId id="267" r:id="rId14"/>
    <p:sldId id="265" r:id="rId15"/>
    <p:sldId id="266" r:id="rId16"/>
    <p:sldId id="272" r:id="rId17"/>
    <p:sldId id="271" r:id="rId18"/>
    <p:sldId id="273" r:id="rId19"/>
    <p:sldId id="275" r:id="rId20"/>
    <p:sldId id="293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95" r:id="rId29"/>
    <p:sldId id="29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373E8-F818-4475-8625-B24D43DA18DE}" type="datetimeFigureOut">
              <a:rPr lang="is-IS" smtClean="0"/>
              <a:t>10.6.2015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49E0D-AA1E-4E2F-A446-A360AC82D64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3969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Smelltu á klukkuna til að stilla tímann.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49E0D-AA1E-4E2F-A446-A360AC82D649}" type="slidenum">
              <a:rPr lang="is-IS" smtClean="0"/>
              <a:t>30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1853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0D49-AEDA-4FF5-B556-40B1A0D5B3B8}" type="datetimeFigureOut">
              <a:rPr lang="is-IS" smtClean="0"/>
              <a:t>10.6.2015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8EBA-E675-4D66-B995-ECD30511962D}" type="slidenum">
              <a:rPr lang="is-IS" smtClean="0"/>
              <a:t>‹#›</a:t>
            </a:fld>
            <a:endParaRPr lang="is-I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0D49-AEDA-4FF5-B556-40B1A0D5B3B8}" type="datetimeFigureOut">
              <a:rPr lang="is-IS" smtClean="0"/>
              <a:t>10.6.2015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8EBA-E675-4D66-B995-ECD30511962D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0D49-AEDA-4FF5-B556-40B1A0D5B3B8}" type="datetimeFigureOut">
              <a:rPr lang="is-IS" smtClean="0"/>
              <a:t>10.6.2015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8EBA-E675-4D66-B995-ECD30511962D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0D49-AEDA-4FF5-B556-40B1A0D5B3B8}" type="datetimeFigureOut">
              <a:rPr lang="is-IS" smtClean="0"/>
              <a:t>10.6.2015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8EBA-E675-4D66-B995-ECD30511962D}" type="slidenum">
              <a:rPr lang="is-IS" smtClean="0"/>
              <a:t>‹#›</a:t>
            </a:fld>
            <a:endParaRPr lang="is-I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0D49-AEDA-4FF5-B556-40B1A0D5B3B8}" type="datetimeFigureOut">
              <a:rPr lang="is-IS" smtClean="0"/>
              <a:t>10.6.2015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8EBA-E675-4D66-B995-ECD30511962D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0D49-AEDA-4FF5-B556-40B1A0D5B3B8}" type="datetimeFigureOut">
              <a:rPr lang="is-IS" smtClean="0"/>
              <a:t>10.6.2015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8EBA-E675-4D66-B995-ECD30511962D}" type="slidenum">
              <a:rPr lang="is-IS" smtClean="0"/>
              <a:t>‹#›</a:t>
            </a:fld>
            <a:endParaRPr lang="is-I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0D49-AEDA-4FF5-B556-40B1A0D5B3B8}" type="datetimeFigureOut">
              <a:rPr lang="is-IS" smtClean="0"/>
              <a:t>10.6.2015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8EBA-E675-4D66-B995-ECD30511962D}" type="slidenum">
              <a:rPr lang="is-IS" smtClean="0"/>
              <a:t>‹#›</a:t>
            </a:fld>
            <a:endParaRPr lang="is-I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0D49-AEDA-4FF5-B556-40B1A0D5B3B8}" type="datetimeFigureOut">
              <a:rPr lang="is-IS" smtClean="0"/>
              <a:t>10.6.2015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8EBA-E675-4D66-B995-ECD30511962D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0D49-AEDA-4FF5-B556-40B1A0D5B3B8}" type="datetimeFigureOut">
              <a:rPr lang="is-IS" smtClean="0"/>
              <a:t>10.6.2015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8EBA-E675-4D66-B995-ECD30511962D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0D49-AEDA-4FF5-B556-40B1A0D5B3B8}" type="datetimeFigureOut">
              <a:rPr lang="is-IS" smtClean="0"/>
              <a:t>10.6.2015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8EBA-E675-4D66-B995-ECD30511962D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0D49-AEDA-4FF5-B556-40B1A0D5B3B8}" type="datetimeFigureOut">
              <a:rPr lang="is-IS" smtClean="0"/>
              <a:t>10.6.2015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8EBA-E675-4D66-B995-ECD30511962D}" type="slidenum">
              <a:rPr lang="is-IS" smtClean="0"/>
              <a:t>‹#›</a:t>
            </a:fld>
            <a:endParaRPr lang="is-I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240D49-AEDA-4FF5-B556-40B1A0D5B3B8}" type="datetimeFigureOut">
              <a:rPr lang="is-IS" smtClean="0"/>
              <a:t>10.6.2015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778EBA-E675-4D66-B995-ECD30511962D}" type="slidenum">
              <a:rPr lang="is-IS" smtClean="0"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-stopwatch.com/countdown-clock/full-scree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online-stopwatch.com/countdown-clock/full-screen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online-stopwatch.com/countdown-clock/full-screen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online-stopwatch.com/countdown-clock/full-scree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smtClean="0"/>
              <a:t>lestraraðferð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PALS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636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Lærdómur 3. tíma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7624" y="1916832"/>
            <a:ext cx="6400800" cy="1872208"/>
          </a:xfrm>
        </p:spPr>
        <p:txBody>
          <a:bodyPr/>
          <a:lstStyle/>
          <a:p>
            <a:r>
              <a:rPr lang="is-IS" dirty="0" smtClean="0"/>
              <a:t>Að þekkja </a:t>
            </a:r>
            <a:r>
              <a:rPr lang="is-IS" dirty="0" err="1" smtClean="0"/>
              <a:t>fjórar</a:t>
            </a:r>
            <a:r>
              <a:rPr lang="is-IS" dirty="0" smtClean="0"/>
              <a:t> gerðir af lestrarmistökum.</a:t>
            </a:r>
          </a:p>
          <a:p>
            <a:r>
              <a:rPr lang="is-IS" dirty="0" smtClean="0"/>
              <a:t>Að </a:t>
            </a:r>
            <a:r>
              <a:rPr lang="is-IS" dirty="0" err="1" smtClean="0"/>
              <a:t>æfa</a:t>
            </a:r>
            <a:r>
              <a:rPr lang="is-IS" dirty="0" smtClean="0"/>
              <a:t> sig að leiðrétta eftir PALS – aðferð</a:t>
            </a:r>
          </a:p>
          <a:p>
            <a:r>
              <a:rPr lang="is-IS" dirty="0" smtClean="0"/>
              <a:t>Að </a:t>
            </a:r>
            <a:r>
              <a:rPr lang="is-IS" dirty="0" err="1" smtClean="0"/>
              <a:t>læra</a:t>
            </a:r>
            <a:r>
              <a:rPr lang="is-IS" dirty="0" smtClean="0"/>
              <a:t> að gefa stig.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443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927" y="4372167"/>
            <a:ext cx="7409874" cy="1788487"/>
          </a:xfrm>
        </p:spPr>
        <p:txBody>
          <a:bodyPr/>
          <a:lstStyle/>
          <a:p>
            <a:r>
              <a:rPr lang="is-IS" dirty="0" err="1" smtClean="0"/>
              <a:t>Fjórar</a:t>
            </a:r>
            <a:r>
              <a:rPr lang="is-IS" dirty="0" smtClean="0"/>
              <a:t> tegundir af lestrarmistökum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is-IS" dirty="0"/>
          </a:p>
          <a:p>
            <a:r>
              <a:rPr lang="pt-BR" dirty="0"/>
              <a:t> </a:t>
            </a:r>
            <a:r>
              <a:rPr lang="is-IS" dirty="0" smtClean="0"/>
              <a:t>1. </a:t>
            </a:r>
            <a:r>
              <a:rPr lang="pt-BR" dirty="0" smtClean="0"/>
              <a:t>Orð </a:t>
            </a:r>
            <a:r>
              <a:rPr lang="pt-BR" dirty="0"/>
              <a:t>eða ending orðs  ekki lesin </a:t>
            </a:r>
            <a:r>
              <a:rPr lang="pt-BR" dirty="0" smtClean="0"/>
              <a:t>rétt.</a:t>
            </a:r>
          </a:p>
          <a:p>
            <a:r>
              <a:rPr lang="pt-BR" dirty="0" smtClean="0"/>
              <a:t> 2. Orði </a:t>
            </a:r>
            <a:r>
              <a:rPr lang="pt-BR" dirty="0"/>
              <a:t>eða endingu orðs </a:t>
            </a:r>
            <a:r>
              <a:rPr lang="pt-BR" dirty="0" smtClean="0"/>
              <a:t>sleppt.</a:t>
            </a:r>
            <a:endParaRPr lang="is-IS" dirty="0"/>
          </a:p>
          <a:p>
            <a:r>
              <a:rPr lang="pt-BR" dirty="0"/>
              <a:t> </a:t>
            </a:r>
            <a:r>
              <a:rPr lang="pt-BR" dirty="0" smtClean="0"/>
              <a:t>3. Orði </a:t>
            </a:r>
            <a:r>
              <a:rPr lang="pt-BR" dirty="0"/>
              <a:t>eða endingu bætt </a:t>
            </a:r>
            <a:r>
              <a:rPr lang="pt-BR" dirty="0" smtClean="0"/>
              <a:t>við.</a:t>
            </a:r>
            <a:endParaRPr lang="is-IS" dirty="0"/>
          </a:p>
          <a:p>
            <a:r>
              <a:rPr lang="pt-BR" dirty="0"/>
              <a:t> </a:t>
            </a:r>
            <a:r>
              <a:rPr lang="is-IS" dirty="0" smtClean="0"/>
              <a:t>4. Beðið </a:t>
            </a:r>
            <a:r>
              <a:rPr lang="is-IS" dirty="0"/>
              <a:t>lengur en í 4 </a:t>
            </a:r>
            <a:r>
              <a:rPr lang="is-IS" dirty="0" smtClean="0"/>
              <a:t>sekúndur.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308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Leiðréttingaferlið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04048" y="836712"/>
            <a:ext cx="3346704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is-IS" dirty="0" smtClean="0"/>
              <a:t>Þjálfari</a:t>
            </a:r>
          </a:p>
          <a:p>
            <a:r>
              <a:rPr lang="is-IS" dirty="0" smtClean="0"/>
              <a:t>Stopp</a:t>
            </a:r>
          </a:p>
          <a:p>
            <a:r>
              <a:rPr lang="is-IS" dirty="0" smtClean="0"/>
              <a:t>Orðið er ____</a:t>
            </a:r>
          </a:p>
          <a:p>
            <a:r>
              <a:rPr lang="is-IS" dirty="0" smtClean="0"/>
              <a:t>Gott. Lestu málsgreinina aftur.</a:t>
            </a:r>
          </a:p>
          <a:p>
            <a:r>
              <a:rPr lang="is-IS" dirty="0" smtClean="0"/>
              <a:t>Gefur stig fyrir rétt lesna málsgrein.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971600" y="692696"/>
            <a:ext cx="3346704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is-IS" dirty="0" smtClean="0"/>
              <a:t>Lesari</a:t>
            </a:r>
          </a:p>
          <a:p>
            <a:r>
              <a:rPr lang="is-IS" dirty="0" smtClean="0"/>
              <a:t>Lesari les vitlaust eða hikar í 4 sekúndur.</a:t>
            </a:r>
          </a:p>
          <a:p>
            <a:r>
              <a:rPr lang="is-IS" dirty="0" smtClean="0"/>
              <a:t>Ég þarf aðstoð.</a:t>
            </a:r>
          </a:p>
          <a:p>
            <a:r>
              <a:rPr lang="is-IS" dirty="0" smtClean="0"/>
              <a:t>_____</a:t>
            </a:r>
            <a:endParaRPr lang="is-IS" dirty="0"/>
          </a:p>
          <a:p>
            <a:r>
              <a:rPr lang="is-IS" dirty="0" smtClean="0"/>
              <a:t>Les alla málsgreinina.</a:t>
            </a:r>
            <a:endParaRPr lang="is-I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23437" r="26719" b="11328"/>
          <a:stretch/>
        </p:blipFill>
        <p:spPr bwMode="auto">
          <a:xfrm rot="21126830">
            <a:off x="558303" y="3794435"/>
            <a:ext cx="2352627" cy="253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3" t="62175" r="21647" b="6808"/>
          <a:stretch/>
        </p:blipFill>
        <p:spPr bwMode="auto">
          <a:xfrm>
            <a:off x="1475656" y="1556792"/>
            <a:ext cx="6127576" cy="25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4. tími: Endursögn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726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Lærdómur 4. PALS tíma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187624" y="1628800"/>
            <a:ext cx="6400800" cy="1833384"/>
          </a:xfrm>
        </p:spPr>
        <p:txBody>
          <a:bodyPr/>
          <a:lstStyle/>
          <a:p>
            <a:r>
              <a:rPr lang="is-IS" dirty="0" smtClean="0"/>
              <a:t>Að </a:t>
            </a:r>
            <a:r>
              <a:rPr lang="is-IS" dirty="0" err="1" smtClean="0"/>
              <a:t>læra</a:t>
            </a:r>
            <a:r>
              <a:rPr lang="is-IS" dirty="0" smtClean="0"/>
              <a:t> að endursegja</a:t>
            </a:r>
          </a:p>
          <a:p>
            <a:r>
              <a:rPr lang="is-IS" dirty="0" smtClean="0"/>
              <a:t>Að </a:t>
            </a:r>
            <a:r>
              <a:rPr lang="is-IS" dirty="0" err="1" smtClean="0"/>
              <a:t>læra</a:t>
            </a:r>
            <a:r>
              <a:rPr lang="is-IS" dirty="0" smtClean="0"/>
              <a:t> að gefa stig fyrir endursögn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682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Lærdómur 5. tíma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Að </a:t>
            </a:r>
            <a:r>
              <a:rPr lang="is-IS" dirty="0" err="1" smtClean="0"/>
              <a:t>æfa</a:t>
            </a:r>
            <a:r>
              <a:rPr lang="is-IS" dirty="0" smtClean="0"/>
              <a:t> paralestur</a:t>
            </a:r>
          </a:p>
          <a:p>
            <a:r>
              <a:rPr lang="is-IS" dirty="0" smtClean="0"/>
              <a:t>Að </a:t>
            </a:r>
            <a:r>
              <a:rPr lang="is-IS" dirty="0" err="1" smtClean="0"/>
              <a:t>æfa</a:t>
            </a:r>
            <a:r>
              <a:rPr lang="is-IS" dirty="0" smtClean="0"/>
              <a:t> endursögn</a:t>
            </a:r>
          </a:p>
          <a:p>
            <a:r>
              <a:rPr lang="is-IS" dirty="0" smtClean="0"/>
              <a:t>Að </a:t>
            </a:r>
            <a:r>
              <a:rPr lang="is-IS" dirty="0" err="1" smtClean="0"/>
              <a:t>æfa</a:t>
            </a:r>
            <a:r>
              <a:rPr lang="is-IS" smtClean="0"/>
              <a:t> stigagjöf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7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7664639" cy="1143000"/>
          </a:xfrm>
        </p:spPr>
        <p:txBody>
          <a:bodyPr/>
          <a:lstStyle/>
          <a:p>
            <a:r>
              <a:rPr lang="is-IS" sz="3600" dirty="0" smtClean="0"/>
              <a:t>6. tími: </a:t>
            </a:r>
            <a:r>
              <a:rPr lang="is-IS" sz="3200" dirty="0" smtClean="0"/>
              <a:t>Að draga saman efnisgrein</a:t>
            </a:r>
            <a:endParaRPr lang="is-I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21776" r="10713" b="21313"/>
          <a:stretch/>
        </p:blipFill>
        <p:spPr bwMode="auto">
          <a:xfrm>
            <a:off x="971600" y="692696"/>
            <a:ext cx="739011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Lærdómur 6. tíma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Vita hvað er átt við með „efnisgrein“.</a:t>
            </a:r>
          </a:p>
          <a:p>
            <a:r>
              <a:rPr lang="is-IS" dirty="0" smtClean="0"/>
              <a:t>Grunnaðferð við að draga saman efnisgrein.</a:t>
            </a:r>
          </a:p>
          <a:p>
            <a:r>
              <a:rPr lang="is-IS" dirty="0" smtClean="0"/>
              <a:t>Hvað einkennir góða framsetningu á aðalatriðum efnisgreinar.</a:t>
            </a:r>
          </a:p>
          <a:p>
            <a:pPr lvl="1"/>
            <a:r>
              <a:rPr lang="is-IS" dirty="0" smtClean="0"/>
              <a:t>Við æfumst í að draga saman efnisgrein.</a:t>
            </a:r>
          </a:p>
          <a:p>
            <a:pPr lvl="1"/>
            <a:r>
              <a:rPr lang="is-IS" dirty="0" smtClean="0"/>
              <a:t>Við æfumst í að setja fram aðalatriði efnisgreinar.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289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600" dirty="0" smtClean="0"/>
              <a:t>Stigagjöf þegar efnisgreinar eru dregnar saman.</a:t>
            </a:r>
            <a:endParaRPr lang="is-I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7624" y="764704"/>
            <a:ext cx="6741368" cy="3474720"/>
          </a:xfrm>
        </p:spPr>
        <p:txBody>
          <a:bodyPr/>
          <a:lstStyle/>
          <a:p>
            <a:r>
              <a:rPr lang="is-IS" dirty="0" smtClean="0"/>
              <a:t>Hver eða hvað var mikilvægast </a:t>
            </a:r>
            <a:r>
              <a:rPr lang="is-IS" dirty="0" smtClean="0">
                <a:solidFill>
                  <a:srgbClr val="FF0000"/>
                </a:solidFill>
              </a:rPr>
              <a:t>_________</a:t>
            </a:r>
            <a:r>
              <a:rPr lang="is-IS" dirty="0" smtClean="0"/>
              <a:t> = 1 stig</a:t>
            </a:r>
          </a:p>
          <a:p>
            <a:r>
              <a:rPr lang="is-IS" dirty="0" smtClean="0"/>
              <a:t>Hvað er mikilvægast við _____________ ? Svar: __________________________________ = 1 stig</a:t>
            </a:r>
          </a:p>
          <a:p>
            <a:r>
              <a:rPr lang="is-IS" dirty="0" smtClean="0"/>
              <a:t>Efnisgreinin í 10 orðum eða </a:t>
            </a:r>
            <a:r>
              <a:rPr lang="is-IS" dirty="0" err="1" smtClean="0"/>
              <a:t>færri</a:t>
            </a:r>
            <a:r>
              <a:rPr lang="is-IS" dirty="0" smtClean="0"/>
              <a:t>.  Þessi liður hefst alltaf á því sem stendur á rauða strikinu. Það sem stendur á rauða strikinu telst eitt orð </a:t>
            </a:r>
            <a:r>
              <a:rPr lang="is-IS" dirty="0" err="1" smtClean="0"/>
              <a:t>þó</a:t>
            </a:r>
            <a:r>
              <a:rPr lang="is-IS" dirty="0" smtClean="0"/>
              <a:t> að þar séu </a:t>
            </a:r>
            <a:r>
              <a:rPr lang="is-IS" smtClean="0"/>
              <a:t>fleiri orð. Dæmi; „Litla stúlkan með eldspýturnar“ telst eitt orð.</a:t>
            </a:r>
            <a:endParaRPr lang="is-IS" dirty="0" smtClean="0"/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279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5" y="4372168"/>
            <a:ext cx="7118176" cy="1143000"/>
          </a:xfrm>
        </p:spPr>
        <p:txBody>
          <a:bodyPr/>
          <a:lstStyle/>
          <a:p>
            <a:r>
              <a:rPr lang="is-IS" sz="3200" dirty="0" smtClean="0"/>
              <a:t>7. tími: Þjálfun </a:t>
            </a:r>
            <a:r>
              <a:rPr lang="is-IS" sz="3200" dirty="0" smtClean="0"/>
              <a:t>fyrstu þriggja þátta PALS</a:t>
            </a:r>
            <a:endParaRPr lang="is-I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1. </a:t>
            </a:r>
            <a:r>
              <a:rPr lang="is-IS" b="1" dirty="0" smtClean="0"/>
              <a:t>Paralestur</a:t>
            </a:r>
            <a:r>
              <a:rPr lang="is-IS" dirty="0" smtClean="0"/>
              <a:t> 5 mín + 5 mín. Þjálfari: stopp – orðið er – lestu málsgreinina aftur. </a:t>
            </a:r>
            <a:r>
              <a:rPr lang="is-IS" dirty="0"/>
              <a:t>Eitt stig fyrir rétt lesna málsgrein. </a:t>
            </a:r>
            <a:endParaRPr lang="is-IS" dirty="0" smtClean="0"/>
          </a:p>
          <a:p>
            <a:r>
              <a:rPr lang="is-IS" dirty="0" smtClean="0"/>
              <a:t>2. </a:t>
            </a:r>
            <a:r>
              <a:rPr lang="is-IS" b="1" dirty="0" smtClean="0"/>
              <a:t>Endursögn</a:t>
            </a:r>
            <a:r>
              <a:rPr lang="is-IS" dirty="0" smtClean="0"/>
              <a:t> 2 mín. Lesari 2 endursegir það sem hann las. Lesari 1 hjálpar með því að spyrja; Hvað gerðist næst? 10 stig ef allir gera sitt besta.</a:t>
            </a:r>
          </a:p>
          <a:p>
            <a:r>
              <a:rPr lang="is-IS" dirty="0" smtClean="0"/>
              <a:t>3. </a:t>
            </a:r>
            <a:r>
              <a:rPr lang="is-IS" b="1" dirty="0" smtClean="0"/>
              <a:t>Að draga saman efnisgrein</a:t>
            </a:r>
            <a:r>
              <a:rPr lang="is-IS" dirty="0" smtClean="0"/>
              <a:t>. 5 mín + 5 mín. Þjálfari: „hver eða hvað“ er mikilvægast? – Hvað er mikilvægasti við „hvern eða hvað“ – segðu það mikilvægasta í 10 orðum eða </a:t>
            </a:r>
            <a:r>
              <a:rPr lang="is-IS" dirty="0" err="1" smtClean="0"/>
              <a:t>færri</a:t>
            </a:r>
            <a:r>
              <a:rPr lang="is-IS" dirty="0" smtClean="0"/>
              <a:t>. 3 stig fyrir hverja efnisgrein.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9878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372168"/>
            <a:ext cx="7334201" cy="1143000"/>
          </a:xfrm>
        </p:spPr>
        <p:txBody>
          <a:bodyPr/>
          <a:lstStyle/>
          <a:p>
            <a:r>
              <a:rPr lang="is-IS" dirty="0" smtClean="0"/>
              <a:t>Lærdómur 1. PALS tíma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Þekkjum markmið PALS</a:t>
            </a:r>
          </a:p>
          <a:p>
            <a:r>
              <a:rPr lang="is-IS" dirty="0" err="1" smtClean="0"/>
              <a:t>Lærum</a:t>
            </a:r>
            <a:r>
              <a:rPr lang="is-IS" dirty="0" smtClean="0"/>
              <a:t> um þjálfara og lesara</a:t>
            </a:r>
          </a:p>
          <a:p>
            <a:r>
              <a:rPr lang="is-IS" dirty="0" err="1" smtClean="0"/>
              <a:t>Lærum</a:t>
            </a:r>
            <a:r>
              <a:rPr lang="is-IS" dirty="0" smtClean="0"/>
              <a:t> um lið og stigagjöf</a:t>
            </a:r>
          </a:p>
          <a:p>
            <a:r>
              <a:rPr lang="is-IS" dirty="0" err="1" smtClean="0"/>
              <a:t>Lærum</a:t>
            </a:r>
            <a:r>
              <a:rPr lang="is-IS" dirty="0" smtClean="0"/>
              <a:t> reglur við að færa sig</a:t>
            </a:r>
          </a:p>
          <a:p>
            <a:r>
              <a:rPr lang="is-IS" dirty="0" smtClean="0"/>
              <a:t>Skoðum PALS gögnin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109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8. tími: forspá</a:t>
            </a:r>
            <a:endParaRPr lang="is-I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0" t="41136" r="23413" b="19565"/>
          <a:stretch/>
        </p:blipFill>
        <p:spPr bwMode="auto">
          <a:xfrm>
            <a:off x="2195736" y="779028"/>
            <a:ext cx="5184576" cy="302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725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Lærdómur 8. tíma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7624" y="2132856"/>
            <a:ext cx="6400800" cy="3474720"/>
          </a:xfrm>
        </p:spPr>
        <p:txBody>
          <a:bodyPr>
            <a:normAutofit/>
          </a:bodyPr>
          <a:lstStyle/>
          <a:p>
            <a:r>
              <a:rPr lang="is-IS" sz="2800" dirty="0" smtClean="0"/>
              <a:t>Við </a:t>
            </a:r>
            <a:r>
              <a:rPr lang="is-IS" sz="2800" dirty="0" err="1" smtClean="0"/>
              <a:t>lærum</a:t>
            </a:r>
            <a:r>
              <a:rPr lang="is-IS" sz="2800" dirty="0" smtClean="0"/>
              <a:t> grunnaðferð </a:t>
            </a:r>
            <a:r>
              <a:rPr lang="is-IS" sz="2800" dirty="0" smtClean="0"/>
              <a:t>forspár.</a:t>
            </a:r>
            <a:endParaRPr lang="is-IS" sz="2800" dirty="0" smtClean="0"/>
          </a:p>
          <a:p>
            <a:r>
              <a:rPr lang="is-IS" sz="2800" dirty="0" smtClean="0"/>
              <a:t>Við </a:t>
            </a:r>
            <a:r>
              <a:rPr lang="is-IS" sz="2800" dirty="0" err="1" smtClean="0"/>
              <a:t>lærum</a:t>
            </a:r>
            <a:r>
              <a:rPr lang="is-IS" sz="2800" dirty="0" smtClean="0"/>
              <a:t> að gera góða </a:t>
            </a:r>
            <a:r>
              <a:rPr lang="is-IS" sz="2800" dirty="0" smtClean="0"/>
              <a:t>forspá.</a:t>
            </a:r>
          </a:p>
          <a:p>
            <a:r>
              <a:rPr lang="is-IS" sz="2800" dirty="0" smtClean="0"/>
              <a:t>Við æfum okkur í að gera forsá.</a:t>
            </a: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425514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Hvað er forspá?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s-IS" sz="3200" dirty="0" smtClean="0"/>
              <a:t>Forspá felst í því að spá fyrir eða giska á hvað gerist næst í sögunni.</a:t>
            </a:r>
            <a:endParaRPr lang="is-IS" sz="3200" dirty="0"/>
          </a:p>
        </p:txBody>
      </p:sp>
    </p:spTree>
    <p:extLst>
      <p:ext uri="{BB962C8B-B14F-4D97-AF65-F5344CB8AC3E}">
        <p14:creationId xmlns:p14="http://schemas.microsoft.com/office/powerpoint/2010/main" val="4013634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Af hverju forspá?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sz="2800" dirty="0" smtClean="0"/>
              <a:t>Fær okkur til að hugsa um það sem við vitum nú þegar um söguna.</a:t>
            </a:r>
          </a:p>
          <a:p>
            <a:r>
              <a:rPr lang="is-IS" sz="2800" dirty="0" smtClean="0"/>
              <a:t>Fær okkur til að hugsa fram í tímann.</a:t>
            </a:r>
          </a:p>
          <a:p>
            <a:pPr lvl="1"/>
            <a:r>
              <a:rPr lang="is-IS" sz="2400" dirty="0" smtClean="0"/>
              <a:t>Einbeiting eykst.</a:t>
            </a:r>
          </a:p>
          <a:p>
            <a:pPr lvl="1"/>
            <a:r>
              <a:rPr lang="is-IS" sz="2400" dirty="0" smtClean="0"/>
              <a:t>Við munum betur það sem við lesum</a:t>
            </a:r>
            <a:r>
              <a:rPr lang="is-IS" sz="1800" dirty="0" smtClean="0"/>
              <a:t>.</a:t>
            </a:r>
            <a:endParaRPr lang="is-IS" sz="1800" dirty="0"/>
          </a:p>
        </p:txBody>
      </p:sp>
    </p:spTree>
    <p:extLst>
      <p:ext uri="{BB962C8B-B14F-4D97-AF65-F5344CB8AC3E}">
        <p14:creationId xmlns:p14="http://schemas.microsoft.com/office/powerpoint/2010/main" val="2070315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Hvernig gerir maður góða forspá?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sz="2400" dirty="0" smtClean="0"/>
              <a:t>Við hugsum um það sem við vitum nú þegar.</a:t>
            </a:r>
          </a:p>
          <a:p>
            <a:r>
              <a:rPr lang="is-IS" sz="2400" dirty="0" smtClean="0"/>
              <a:t>Við skoðum myndir og fyrirsagnir.</a:t>
            </a:r>
          </a:p>
          <a:p>
            <a:r>
              <a:rPr lang="is-IS" sz="2400" b="1" dirty="0" smtClean="0"/>
              <a:t>Góð forspá byggir á því sem við vitum nú þegar.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99637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Rættist</a:t>
            </a:r>
            <a:r>
              <a:rPr lang="is-IS" dirty="0" smtClean="0"/>
              <a:t> spáin?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s-IS" sz="2800" dirty="0" smtClean="0"/>
              <a:t>Já</a:t>
            </a:r>
          </a:p>
          <a:p>
            <a:r>
              <a:rPr lang="is-IS" sz="2800" dirty="0" smtClean="0"/>
              <a:t>Nei</a:t>
            </a:r>
          </a:p>
          <a:p>
            <a:r>
              <a:rPr lang="is-IS" sz="2800" dirty="0" smtClean="0"/>
              <a:t>Veit ekki – því stundum er ekki hægt að vita eftir ½ blaðsíðu.</a:t>
            </a: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2851327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7" y="4372168"/>
            <a:ext cx="7190184" cy="1143000"/>
          </a:xfrm>
        </p:spPr>
        <p:txBody>
          <a:bodyPr/>
          <a:lstStyle/>
          <a:p>
            <a:r>
              <a:rPr lang="is-IS" dirty="0" smtClean="0"/>
              <a:t>Ef forspáin stenst ekki.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s-IS" sz="2800" dirty="0" smtClean="0"/>
              <a:t>Skynsamleg forspá verður ekki verri </a:t>
            </a:r>
            <a:r>
              <a:rPr lang="is-IS" sz="2800" dirty="0" err="1" smtClean="0"/>
              <a:t>þó</a:t>
            </a:r>
            <a:r>
              <a:rPr lang="is-IS" sz="2800" dirty="0" smtClean="0"/>
              <a:t> að hún standist ekki.</a:t>
            </a:r>
          </a:p>
          <a:p>
            <a:r>
              <a:rPr lang="is-IS" sz="2800" dirty="0" err="1" smtClean="0"/>
              <a:t>Óskynsamleg</a:t>
            </a:r>
            <a:r>
              <a:rPr lang="is-IS" sz="2800" dirty="0" smtClean="0"/>
              <a:t> forspá stenst aldrei.</a:t>
            </a: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932476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Forspá - vinnuferli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5 mín + 5 mín</a:t>
            </a:r>
          </a:p>
          <a:p>
            <a:r>
              <a:rPr lang="is-IS" dirty="0" smtClean="0"/>
              <a:t>Þjálfari spyr, lesari 1 gerir forspá. (1 stig)</a:t>
            </a:r>
            <a:endParaRPr lang="is-IS" dirty="0"/>
          </a:p>
          <a:p>
            <a:r>
              <a:rPr lang="is-IS" dirty="0" smtClean="0"/>
              <a:t>Lesari 1 les ½ blaðsíðu (1 stig)</a:t>
            </a:r>
          </a:p>
          <a:p>
            <a:r>
              <a:rPr lang="is-IS" dirty="0" smtClean="0"/>
              <a:t>Þjálfari spyr; </a:t>
            </a:r>
            <a:r>
              <a:rPr lang="is-IS" dirty="0" err="1" smtClean="0"/>
              <a:t>rættist</a:t>
            </a:r>
            <a:r>
              <a:rPr lang="is-IS" dirty="0" smtClean="0"/>
              <a:t> spáin?</a:t>
            </a:r>
          </a:p>
          <a:p>
            <a:r>
              <a:rPr lang="is-IS" dirty="0" smtClean="0"/>
              <a:t>Lesari 1 svarar (1stig)</a:t>
            </a:r>
          </a:p>
          <a:p>
            <a:r>
              <a:rPr lang="is-IS" dirty="0" smtClean="0"/>
              <a:t>Lesari 1 verður þjálfari, lesari 2 gerir forspá – les og athugar hvort forspá stóðst.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197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Svona virkar PALS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Allir þættir settir saman:</a:t>
            </a:r>
          </a:p>
          <a:p>
            <a:pPr lvl="1"/>
            <a:r>
              <a:rPr lang="is-IS" dirty="0" smtClean="0"/>
              <a:t>Paralestur</a:t>
            </a:r>
          </a:p>
          <a:p>
            <a:pPr lvl="1"/>
            <a:r>
              <a:rPr lang="is-IS" dirty="0" smtClean="0"/>
              <a:t>Endursögn</a:t>
            </a:r>
          </a:p>
          <a:p>
            <a:pPr lvl="1"/>
            <a:r>
              <a:rPr lang="is-IS" dirty="0" smtClean="0"/>
              <a:t>Að draga saman efnisgrein</a:t>
            </a:r>
          </a:p>
          <a:p>
            <a:pPr lvl="1"/>
            <a:r>
              <a:rPr lang="is-IS" dirty="0" smtClean="0"/>
              <a:t>Að gera forspá.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1945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9. Palstími 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31640" y="1700808"/>
            <a:ext cx="6400800" cy="1905392"/>
          </a:xfrm>
        </p:spPr>
        <p:txBody>
          <a:bodyPr/>
          <a:lstStyle/>
          <a:p>
            <a:r>
              <a:rPr lang="is-IS" dirty="0" smtClean="0"/>
              <a:t>Við æfum alla fjóra þætti PALS</a:t>
            </a:r>
          </a:p>
          <a:p>
            <a:r>
              <a:rPr lang="is-IS" dirty="0" smtClean="0"/>
              <a:t>Eftir þennan tíma kunna allir að vinna eftir PALS vinnuferlinu.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45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1" y="4372168"/>
            <a:ext cx="7334200" cy="1143000"/>
          </a:xfrm>
        </p:spPr>
        <p:txBody>
          <a:bodyPr/>
          <a:lstStyle/>
          <a:p>
            <a:pPr algn="l"/>
            <a:r>
              <a:rPr lang="is-IS" dirty="0" smtClean="0"/>
              <a:t>PALS </a:t>
            </a:r>
            <a:r>
              <a:rPr lang="is-IS" b="0" dirty="0" smtClean="0"/>
              <a:t>þjálfar</a:t>
            </a:r>
            <a:r>
              <a:rPr lang="is-IS" dirty="0" smtClean="0"/>
              <a:t> lestrarfærni </a:t>
            </a:r>
            <a:r>
              <a:rPr lang="is-IS" b="0" dirty="0" smtClean="0"/>
              <a:t>og</a:t>
            </a:r>
            <a:r>
              <a:rPr lang="is-IS" dirty="0" smtClean="0"/>
              <a:t> lesskilning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s-IS" sz="4400" dirty="0" smtClean="0"/>
              <a:t>Pör</a:t>
            </a:r>
          </a:p>
          <a:p>
            <a:r>
              <a:rPr lang="is-IS" sz="4400" dirty="0" smtClean="0"/>
              <a:t>Að</a:t>
            </a:r>
          </a:p>
          <a:p>
            <a:r>
              <a:rPr lang="is-IS" sz="4400" dirty="0" err="1" smtClean="0"/>
              <a:t>Læra</a:t>
            </a:r>
            <a:endParaRPr lang="is-IS" sz="4400" dirty="0" smtClean="0"/>
          </a:p>
          <a:p>
            <a:r>
              <a:rPr lang="is-IS" sz="4400" dirty="0" smtClean="0"/>
              <a:t>Saman </a:t>
            </a:r>
            <a:endParaRPr lang="is-IS" sz="4400" dirty="0"/>
          </a:p>
        </p:txBody>
      </p:sp>
    </p:spTree>
    <p:extLst>
      <p:ext uri="{BB962C8B-B14F-4D97-AF65-F5344CB8AC3E}">
        <p14:creationId xmlns:p14="http://schemas.microsoft.com/office/powerpoint/2010/main" val="22646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PALS – tími paralestur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5 mín – lesari 1 les. Lesari tvö er þjálfari og segir stopp – orðið er  lestu málsgreininga aftur.</a:t>
            </a:r>
          </a:p>
          <a:p>
            <a:pPr lvl="1"/>
            <a:r>
              <a:rPr lang="is-IS" dirty="0" smtClean="0"/>
              <a:t>1 stig fyrir hverja málsgrein.</a:t>
            </a:r>
          </a:p>
          <a:p>
            <a:r>
              <a:rPr lang="is-IS" dirty="0" smtClean="0"/>
              <a:t>5 mín – lesari 2 les </a:t>
            </a:r>
            <a:r>
              <a:rPr lang="is-IS" b="1" dirty="0" smtClean="0"/>
              <a:t>sama texta</a:t>
            </a:r>
            <a:r>
              <a:rPr lang="is-IS" dirty="0" smtClean="0"/>
              <a:t>.</a:t>
            </a:r>
            <a:r>
              <a:rPr lang="is-IS" dirty="0"/>
              <a:t> Lesari </a:t>
            </a:r>
            <a:r>
              <a:rPr lang="is-IS" dirty="0" smtClean="0"/>
              <a:t>eitt er </a:t>
            </a:r>
            <a:r>
              <a:rPr lang="is-IS" dirty="0"/>
              <a:t>þjálfari og segir stopp – orðið er  lestu málsgreininga aftur</a:t>
            </a:r>
            <a:r>
              <a:rPr lang="is-IS" dirty="0" smtClean="0"/>
              <a:t>.</a:t>
            </a:r>
          </a:p>
          <a:p>
            <a:pPr marL="228600" lvl="1"/>
            <a:r>
              <a:rPr lang="is-IS" dirty="0"/>
              <a:t>1 stig fyrir hverja málsgrein.</a:t>
            </a:r>
          </a:p>
          <a:p>
            <a:endParaRPr lang="is-IS" dirty="0"/>
          </a:p>
          <a:p>
            <a:endParaRPr lang="is-IS" dirty="0"/>
          </a:p>
        </p:txBody>
      </p:sp>
      <p:pic>
        <p:nvPicPr>
          <p:cNvPr id="4098" name="Picture 2" descr="C:\Users\thorunnarnar\AppData\Local\Microsoft\Windows\Temporary Internet Files\Content.IE5\ZSGJXYMI\abuw-fall-2010-campaign-clock[1]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55679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5949279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Smelltu á klukkuna til að stilla tímann.</a:t>
            </a:r>
          </a:p>
          <a:p>
            <a:endParaRPr lang="is-I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736304" y="5863580"/>
            <a:ext cx="963488" cy="1577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3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PALS tími - endursögn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2 mínútur: lesari 2 endursegir það sem búið er að lesa. Lesari 1 spyr; hvað gerðist fyrst .. Hvað svo …. Hann má hjálpa ef lesari 2 gleymir einhverju.</a:t>
            </a:r>
          </a:p>
          <a:p>
            <a:pPr lvl="1"/>
            <a:r>
              <a:rPr lang="is-IS" dirty="0" smtClean="0"/>
              <a:t>10 stig</a:t>
            </a:r>
            <a:endParaRPr lang="is-I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736304" y="5863580"/>
            <a:ext cx="963488" cy="1577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2" descr="C:\Users\thorunnarnar\AppData\Local\Microsoft\Windows\Temporary Internet Files\Content.IE5\ZSGJXYMI\abuw-fall-2010-campaign-clock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55679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9792" y="5949279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Smelltu á klukkuna til að stilla tímann.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678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3" y="4372168"/>
            <a:ext cx="7406208" cy="1143000"/>
          </a:xfrm>
        </p:spPr>
        <p:txBody>
          <a:bodyPr/>
          <a:lstStyle/>
          <a:p>
            <a:r>
              <a:rPr lang="is-IS" dirty="0" smtClean="0"/>
              <a:t>PALS </a:t>
            </a:r>
            <a:r>
              <a:rPr lang="is-IS" sz="4000" dirty="0" smtClean="0"/>
              <a:t>tími – að draga saman efnisgrein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5 mínútur – Lesari 1 byrjar þar sem lesari 2 stoppaði í paralestri. Lesari 1 les </a:t>
            </a:r>
            <a:r>
              <a:rPr lang="is-IS" b="1" dirty="0" smtClean="0"/>
              <a:t>eina efnisgrein. </a:t>
            </a:r>
            <a:r>
              <a:rPr lang="is-IS" dirty="0" smtClean="0"/>
              <a:t>Lesari 2 spyr:</a:t>
            </a:r>
          </a:p>
          <a:p>
            <a:pPr lvl="1"/>
            <a:r>
              <a:rPr lang="is-IS" dirty="0" smtClean="0"/>
              <a:t>Hver eða hvað var mikilvægast?</a:t>
            </a:r>
          </a:p>
          <a:p>
            <a:pPr lvl="1"/>
            <a:r>
              <a:rPr lang="is-IS" dirty="0" smtClean="0"/>
              <a:t>Hvað var mikilvægast?</a:t>
            </a:r>
          </a:p>
          <a:p>
            <a:pPr lvl="1"/>
            <a:r>
              <a:rPr lang="is-IS" dirty="0" smtClean="0"/>
              <a:t>Segðu það mikilvægasta í 10 orðum eða </a:t>
            </a:r>
            <a:r>
              <a:rPr lang="is-IS" dirty="0" err="1" smtClean="0"/>
              <a:t>færri</a:t>
            </a:r>
            <a:r>
              <a:rPr lang="is-IS" dirty="0" smtClean="0"/>
              <a:t>.</a:t>
            </a:r>
          </a:p>
          <a:p>
            <a:pPr lvl="1"/>
            <a:r>
              <a:rPr lang="is-IS" dirty="0" smtClean="0"/>
              <a:t>3 stig fyrir hverja efnisgrein.</a:t>
            </a:r>
          </a:p>
          <a:p>
            <a:pPr marL="365760" lvl="1" indent="0">
              <a:buNone/>
            </a:pPr>
            <a:r>
              <a:rPr lang="is-IS" sz="2200" dirty="0"/>
              <a:t>5. </a:t>
            </a:r>
            <a:r>
              <a:rPr lang="is-IS" sz="2200" dirty="0" smtClean="0"/>
              <a:t>Mínútur – Lesari 2 tekur við þar sem lesari 1 stoppaði.</a:t>
            </a:r>
            <a:endParaRPr lang="is-IS" sz="2200" dirty="0"/>
          </a:p>
          <a:p>
            <a:endParaRPr lang="is-IS" b="1" dirty="0"/>
          </a:p>
        </p:txBody>
      </p:sp>
      <p:pic>
        <p:nvPicPr>
          <p:cNvPr id="4" name="Picture 2" descr="C:\Users\thorunnarnar\AppData\Local\Microsoft\Windows\Temporary Internet Files\Content.IE5\ZSGJXYMI\abuw-fall-2010-campaign-clock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55679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736304" y="5863580"/>
            <a:ext cx="963488" cy="1577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99792" y="5949279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Smelltu á klukkuna til að stilla tímann.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22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PALS - forspá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5 mínútur – Lesari 1 spáir fyrir um hvað gerist á næstu ½ blaðsíðu. Hann les blaðsíðuna. Hann segir hvort spáin </a:t>
            </a:r>
            <a:r>
              <a:rPr lang="is-IS" dirty="0" err="1" smtClean="0"/>
              <a:t>rættist</a:t>
            </a:r>
            <a:r>
              <a:rPr lang="is-IS" dirty="0" smtClean="0"/>
              <a:t> eða ekki. (já – nei – þarf að lesa meira). Hann gerir nýja forspá og les næstu ½ blaðsíðu …</a:t>
            </a:r>
          </a:p>
          <a:p>
            <a:r>
              <a:rPr lang="is-IS" dirty="0" smtClean="0"/>
              <a:t>3 stig fyrir hverja forspá+lestur+mat á spánni.</a:t>
            </a:r>
          </a:p>
          <a:p>
            <a:r>
              <a:rPr lang="is-IS" dirty="0" smtClean="0"/>
              <a:t>5. mínútur - </a:t>
            </a:r>
            <a:r>
              <a:rPr lang="is-IS"/>
              <a:t>Lesari </a:t>
            </a:r>
            <a:r>
              <a:rPr lang="is-IS" smtClean="0"/>
              <a:t>2 </a:t>
            </a:r>
            <a:r>
              <a:rPr lang="is-IS" dirty="0"/>
              <a:t>spáir fyrir um hvað gerist á næstu ½ blaðsíðu. Hann les blaðsíðuna. Hann segir hvort spáin </a:t>
            </a:r>
            <a:r>
              <a:rPr lang="is-IS" dirty="0" err="1"/>
              <a:t>rættist</a:t>
            </a:r>
            <a:r>
              <a:rPr lang="is-IS" dirty="0"/>
              <a:t> eða ekki. (já – nei – þarf að lesa meira). Hann gerir nýja forspá og les næstu ½ blaðsíðu …</a:t>
            </a:r>
          </a:p>
          <a:p>
            <a:endParaRPr lang="is-IS" dirty="0"/>
          </a:p>
        </p:txBody>
      </p:sp>
      <p:pic>
        <p:nvPicPr>
          <p:cNvPr id="4" name="Picture 2" descr="C:\Users\thorunnarnar\AppData\Local\Microsoft\Windows\Temporary Internet Files\Content.IE5\ZSGJXYMI\abuw-fall-2010-campaign-clock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55679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736304" y="5863580"/>
            <a:ext cx="963488" cy="1577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99792" y="5949279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Smelltu á klukkuna til að stilla tímann.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523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5517232"/>
            <a:ext cx="5822032" cy="1143000"/>
          </a:xfrm>
        </p:spPr>
        <p:txBody>
          <a:bodyPr/>
          <a:lstStyle/>
          <a:p>
            <a:pPr marL="0" indent="0">
              <a:buNone/>
            </a:pPr>
            <a:r>
              <a:rPr lang="is-IS" sz="3600" dirty="0" err="1" smtClean="0"/>
              <a:t>Stigakeppni-liðaskipting</a:t>
            </a:r>
            <a:r>
              <a:rPr lang="is-IS" sz="3600" dirty="0" smtClean="0"/>
              <a:t> </a:t>
            </a:r>
            <a:endParaRPr lang="is-I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71600" y="731519"/>
            <a:ext cx="1845491" cy="616990"/>
          </a:xfrm>
        </p:spPr>
        <p:txBody>
          <a:bodyPr>
            <a:normAutofit/>
          </a:bodyPr>
          <a:lstStyle/>
          <a:p>
            <a:r>
              <a:rPr lang="is-IS" dirty="0" smtClean="0"/>
              <a:t>Rauða liðið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s-IS" dirty="0" smtClean="0"/>
              <a:t>Bláa liðið</a:t>
            </a:r>
            <a:endParaRPr lang="is-I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269986"/>
              </p:ext>
            </p:extLst>
          </p:nvPr>
        </p:nvGraphicFramePr>
        <p:xfrm>
          <a:off x="755576" y="1340768"/>
          <a:ext cx="2869936" cy="4079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08112"/>
                <a:gridCol w="1008112"/>
                <a:gridCol w="853712"/>
              </a:tblGrid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Lesari</a:t>
                      </a:r>
                      <a:r>
                        <a:rPr lang="is-IS" sz="1400" baseline="0" dirty="0" smtClean="0"/>
                        <a:t> 1</a:t>
                      </a:r>
                      <a:endParaRPr lang="is-I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Lesari 2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Mappa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*</a:t>
                      </a:r>
                      <a:endParaRPr lang="is-I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1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s-I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*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2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*</a:t>
                      </a:r>
                      <a:endParaRPr lang="is-I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3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s-I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*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4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s-I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4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stig</a:t>
                      </a:r>
                      <a:endParaRPr lang="is-I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is-IS" sz="1400" dirty="0" smtClean="0"/>
                        <a:t>Vika 1</a:t>
                      </a:r>
                      <a:endParaRPr lang="is-I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is-IS" sz="1400" dirty="0" smtClean="0"/>
                        <a:t>Vika 2</a:t>
                      </a:r>
                      <a:endParaRPr lang="is-I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is-IS" sz="1400" dirty="0" smtClean="0"/>
                        <a:t>Vika 3</a:t>
                      </a:r>
                      <a:endParaRPr lang="is-I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is-IS" sz="1400" dirty="0" smtClean="0"/>
                        <a:t>Vika 4 </a:t>
                      </a:r>
                      <a:endParaRPr lang="is-I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490212"/>
              </p:ext>
            </p:extLst>
          </p:nvPr>
        </p:nvGraphicFramePr>
        <p:xfrm>
          <a:off x="4932040" y="1412776"/>
          <a:ext cx="295232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152128"/>
                <a:gridCol w="792088"/>
              </a:tblGrid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Lesari</a:t>
                      </a:r>
                      <a:r>
                        <a:rPr lang="is-IS" sz="1400" baseline="0" dirty="0" smtClean="0"/>
                        <a:t> 1</a:t>
                      </a:r>
                      <a:endParaRPr lang="is-I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Lesari 2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Mappa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 smtClean="0"/>
                        <a:t>*</a:t>
                      </a:r>
                      <a:endParaRPr lang="is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1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 smtClean="0"/>
                        <a:t>*</a:t>
                      </a:r>
                      <a:endParaRPr lang="is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2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 smtClean="0"/>
                        <a:t>*</a:t>
                      </a:r>
                      <a:endParaRPr lang="is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3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 smtClean="0"/>
                        <a:t>*</a:t>
                      </a:r>
                      <a:endParaRPr lang="is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4</a:t>
                      </a:r>
                      <a:endParaRPr lang="is-IS" sz="14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stig</a:t>
                      </a:r>
                      <a:endParaRPr lang="is-I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is-IS" sz="1400" dirty="0" smtClean="0"/>
                        <a:t>Vika 1</a:t>
                      </a:r>
                      <a:endParaRPr lang="is-I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is-IS" sz="1400" dirty="0" smtClean="0"/>
                        <a:t>Vika 2</a:t>
                      </a:r>
                      <a:endParaRPr lang="is-I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is-IS" sz="1400" dirty="0" smtClean="0"/>
                        <a:t>Vika 3</a:t>
                      </a:r>
                      <a:endParaRPr lang="is-I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is-IS" sz="1400" dirty="0" smtClean="0"/>
                        <a:t>Vika 4</a:t>
                      </a:r>
                      <a:endParaRPr lang="is-I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8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Vinnureglur PALS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35363" y="1221047"/>
            <a:ext cx="6400800" cy="3474720"/>
          </a:xfrm>
        </p:spPr>
        <p:txBody>
          <a:bodyPr/>
          <a:lstStyle/>
          <a:p>
            <a:r>
              <a:rPr lang="is-IS" sz="2800" dirty="0" smtClean="0"/>
              <a:t>Talaðu eingöngu um PALS við félaga þinn.</a:t>
            </a:r>
          </a:p>
          <a:p>
            <a:r>
              <a:rPr lang="is-IS" sz="2800" dirty="0" smtClean="0"/>
              <a:t>Notaðu inniröddina.</a:t>
            </a:r>
          </a:p>
          <a:p>
            <a:r>
              <a:rPr lang="is-IS" sz="2800" dirty="0" smtClean="0"/>
              <a:t>Sýndu samvinnu.</a:t>
            </a:r>
          </a:p>
          <a:p>
            <a:r>
              <a:rPr lang="is-IS" sz="2800" dirty="0" smtClean="0"/>
              <a:t>Gerðu þitt besta.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417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Reglur: Að færa sig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741368" cy="3474720"/>
          </a:xfrm>
        </p:spPr>
        <p:txBody>
          <a:bodyPr>
            <a:normAutofit/>
          </a:bodyPr>
          <a:lstStyle/>
          <a:p>
            <a:r>
              <a:rPr lang="is-IS" sz="2800" dirty="0" smtClean="0"/>
              <a:t>Nemendur með * taka </a:t>
            </a:r>
            <a:r>
              <a:rPr lang="is-IS" sz="2800" dirty="0" smtClean="0"/>
              <a:t>PALS – </a:t>
            </a:r>
            <a:r>
              <a:rPr lang="is-IS" sz="2800" dirty="0" smtClean="0"/>
              <a:t>gögnin.</a:t>
            </a:r>
            <a:endParaRPr lang="is-IS" sz="2800" dirty="0" smtClean="0"/>
          </a:p>
          <a:p>
            <a:r>
              <a:rPr lang="is-IS" sz="2800" dirty="0" smtClean="0"/>
              <a:t>Skilja </a:t>
            </a:r>
            <a:r>
              <a:rPr lang="is-IS" sz="2800" dirty="0" err="1" smtClean="0"/>
              <a:t>stólinn</a:t>
            </a:r>
            <a:r>
              <a:rPr lang="is-IS" sz="2800" dirty="0" smtClean="0"/>
              <a:t> </a:t>
            </a:r>
            <a:r>
              <a:rPr lang="is-IS" sz="2800" dirty="0" smtClean="0"/>
              <a:t>eftir.</a:t>
            </a:r>
            <a:endParaRPr lang="is-IS" sz="2800" dirty="0" smtClean="0"/>
          </a:p>
          <a:p>
            <a:r>
              <a:rPr lang="is-IS" sz="2800" dirty="0" smtClean="0"/>
              <a:t>Færa </a:t>
            </a:r>
            <a:r>
              <a:rPr lang="is-IS" sz="2800" dirty="0" smtClean="0"/>
              <a:t>sig fljótt </a:t>
            </a:r>
            <a:r>
              <a:rPr lang="is-IS" sz="2800" dirty="0" smtClean="0"/>
              <a:t>og </a:t>
            </a:r>
            <a:r>
              <a:rPr lang="is-IS" sz="2800" dirty="0" smtClean="0"/>
              <a:t>hljóðlega.</a:t>
            </a:r>
            <a:endParaRPr lang="is-IS" sz="2800" dirty="0" smtClean="0"/>
          </a:p>
          <a:p>
            <a:r>
              <a:rPr lang="is-IS" sz="2800" dirty="0" smtClean="0"/>
              <a:t>Færa </a:t>
            </a:r>
            <a:r>
              <a:rPr lang="is-IS" sz="2800" dirty="0" smtClean="0"/>
              <a:t>sig hljóðlega </a:t>
            </a:r>
            <a:r>
              <a:rPr lang="is-IS" sz="2800" dirty="0" smtClean="0"/>
              <a:t>að hlið </a:t>
            </a:r>
            <a:r>
              <a:rPr lang="is-IS" sz="2800" dirty="0" err="1" smtClean="0"/>
              <a:t>pals-félagans</a:t>
            </a:r>
            <a:r>
              <a:rPr lang="is-IS" sz="2800" dirty="0" smtClean="0"/>
              <a:t>.</a:t>
            </a:r>
            <a:endParaRPr lang="is-I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84784"/>
            <a:ext cx="1439069" cy="204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724128" y="1196752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Pals</a:t>
            </a:r>
            <a:r>
              <a:rPr lang="is-IS" dirty="0" smtClean="0"/>
              <a:t> gögnin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Mappa með:</a:t>
            </a:r>
          </a:p>
          <a:p>
            <a:pPr lvl="1"/>
            <a:r>
              <a:rPr lang="is-IS" dirty="0" smtClean="0"/>
              <a:t>Lestrarbók</a:t>
            </a:r>
          </a:p>
          <a:p>
            <a:pPr lvl="1"/>
            <a:r>
              <a:rPr lang="is-IS" dirty="0" smtClean="0"/>
              <a:t>Gula spjaldinu</a:t>
            </a:r>
          </a:p>
          <a:p>
            <a:pPr lvl="1"/>
            <a:r>
              <a:rPr lang="is-IS" dirty="0" smtClean="0"/>
              <a:t>Rauða spjaldinu</a:t>
            </a:r>
          </a:p>
          <a:p>
            <a:pPr lvl="1"/>
            <a:r>
              <a:rPr lang="is-IS" dirty="0" smtClean="0"/>
              <a:t>Stigablaði</a:t>
            </a:r>
          </a:p>
          <a:p>
            <a:pPr lvl="1"/>
            <a:r>
              <a:rPr lang="is-IS" dirty="0" smtClean="0"/>
              <a:t>bókamerki</a:t>
            </a:r>
          </a:p>
          <a:p>
            <a:r>
              <a:rPr lang="is-IS" dirty="0" smtClean="0"/>
              <a:t>blýantur</a:t>
            </a:r>
            <a:endParaRPr lang="is-I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25221" r="55214" b="6785"/>
          <a:stretch/>
        </p:blipFill>
        <p:spPr bwMode="auto">
          <a:xfrm rot="1738715">
            <a:off x="6021989" y="35875"/>
            <a:ext cx="1037606" cy="387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25221" r="55214" b="6785"/>
          <a:stretch/>
        </p:blipFill>
        <p:spPr bwMode="auto">
          <a:xfrm rot="1738715">
            <a:off x="6750454" y="210116"/>
            <a:ext cx="1037606" cy="387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25221" r="55214" b="6785"/>
          <a:stretch/>
        </p:blipFill>
        <p:spPr bwMode="auto">
          <a:xfrm rot="1738715">
            <a:off x="5949981" y="557408"/>
            <a:ext cx="1037606" cy="387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25221" r="55214" b="6785"/>
          <a:stretch/>
        </p:blipFill>
        <p:spPr bwMode="auto">
          <a:xfrm rot="1738715">
            <a:off x="4869860" y="210116"/>
            <a:ext cx="1037606" cy="387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59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Lærdómur 2. tíma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Verða góður í að færa sig hljóðlega til </a:t>
            </a:r>
            <a:r>
              <a:rPr lang="is-IS" dirty="0" err="1" smtClean="0"/>
              <a:t>pals-félaga</a:t>
            </a:r>
            <a:r>
              <a:rPr lang="is-IS" dirty="0" smtClean="0"/>
              <a:t>.</a:t>
            </a:r>
          </a:p>
          <a:p>
            <a:r>
              <a:rPr lang="is-IS" dirty="0" smtClean="0"/>
              <a:t>Gera </a:t>
            </a:r>
            <a:r>
              <a:rPr lang="is-IS" dirty="0" err="1" smtClean="0"/>
              <a:t>Pals</a:t>
            </a:r>
            <a:r>
              <a:rPr lang="is-IS" dirty="0" smtClean="0"/>
              <a:t> – gögnin tilbúin.</a:t>
            </a:r>
          </a:p>
          <a:p>
            <a:r>
              <a:rPr lang="is-IS" dirty="0" err="1" smtClean="0"/>
              <a:t>Æfa</a:t>
            </a:r>
            <a:r>
              <a:rPr lang="is-IS" dirty="0" smtClean="0"/>
              <a:t> sig í að nota bókamerkið og hlusta á félagann.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3783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3" t="19531" r="18109" b="36109"/>
          <a:stretch/>
        </p:blipFill>
        <p:spPr bwMode="auto">
          <a:xfrm>
            <a:off x="467544" y="764704"/>
            <a:ext cx="785938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417" y="5157192"/>
            <a:ext cx="6512511" cy="1143000"/>
          </a:xfrm>
        </p:spPr>
        <p:txBody>
          <a:bodyPr/>
          <a:lstStyle/>
          <a:p>
            <a:r>
              <a:rPr lang="is-IS" dirty="0" smtClean="0"/>
              <a:t>3. tími: Paralestur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664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2893</TotalTime>
  <Words>1108</Words>
  <Application>Microsoft Office PowerPoint</Application>
  <PresentationFormat>On-screen Show (4:3)</PresentationFormat>
  <Paragraphs>179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Slipstream</vt:lpstr>
      <vt:lpstr>PALS</vt:lpstr>
      <vt:lpstr>Lærdómur 1. PALS tíma</vt:lpstr>
      <vt:lpstr>PALS þjálfar lestrarfærni og lesskilning</vt:lpstr>
      <vt:lpstr>Stigakeppni-liðaskipting </vt:lpstr>
      <vt:lpstr>Vinnureglur PALS</vt:lpstr>
      <vt:lpstr>Reglur: Að færa sig</vt:lpstr>
      <vt:lpstr>Pals gögnin</vt:lpstr>
      <vt:lpstr>Lærdómur 2. tíma</vt:lpstr>
      <vt:lpstr>3. tími: Paralestur</vt:lpstr>
      <vt:lpstr>Lærdómur 3. tíma</vt:lpstr>
      <vt:lpstr>Fjórar tegundir af lestrarmistökum</vt:lpstr>
      <vt:lpstr>Leiðréttingaferlið</vt:lpstr>
      <vt:lpstr>4. tími: Endursögn</vt:lpstr>
      <vt:lpstr>Lærdómur 4. PALS tíma</vt:lpstr>
      <vt:lpstr>Lærdómur 5. tíma</vt:lpstr>
      <vt:lpstr>6. tími: Að draga saman efnisgrein</vt:lpstr>
      <vt:lpstr>Lærdómur 6. tíma</vt:lpstr>
      <vt:lpstr>Stigagjöf þegar efnisgreinar eru dregnar saman.</vt:lpstr>
      <vt:lpstr>7. tími: Þjálfun fyrstu þriggja þátta PALS</vt:lpstr>
      <vt:lpstr>8. tími: forspá</vt:lpstr>
      <vt:lpstr>Lærdómur 8. tíma</vt:lpstr>
      <vt:lpstr>Hvað er forspá?</vt:lpstr>
      <vt:lpstr>Af hverju forspá?</vt:lpstr>
      <vt:lpstr>Hvernig gerir maður góða forspá?</vt:lpstr>
      <vt:lpstr>Rættist spáin?</vt:lpstr>
      <vt:lpstr>Ef forspáin stenst ekki.</vt:lpstr>
      <vt:lpstr>Forspá - vinnuferli</vt:lpstr>
      <vt:lpstr>Svona virkar PALS</vt:lpstr>
      <vt:lpstr>9. Palstími </vt:lpstr>
      <vt:lpstr>PALS – tími paralestur</vt:lpstr>
      <vt:lpstr>PALS tími - endursögn</vt:lpstr>
      <vt:lpstr>PALS tími – að draga saman efnisgrein</vt:lpstr>
      <vt:lpstr>PALS - forspá</vt:lpstr>
    </vt:vector>
  </TitlesOfParts>
  <Company>Kópavogsbær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PALS</dc:title>
  <dc:creator>Þórunn Arnardóttir</dc:creator>
  <cp:lastModifiedBy>Þórunn Arnardóttir</cp:lastModifiedBy>
  <cp:revision>51</cp:revision>
  <dcterms:created xsi:type="dcterms:W3CDTF">2014-10-16T17:23:59Z</dcterms:created>
  <dcterms:modified xsi:type="dcterms:W3CDTF">2015-06-10T11:37:17Z</dcterms:modified>
</cp:coreProperties>
</file>